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48" r:id="rId1"/>
  </p:sldMasterIdLst>
  <p:notesMasterIdLst>
    <p:notesMasterId r:id="rId12"/>
  </p:notesMasterIdLst>
  <p:sldIdLst>
    <p:sldId id="436" r:id="rId2"/>
    <p:sldId id="391" r:id="rId3"/>
    <p:sldId id="445" r:id="rId4"/>
    <p:sldId id="446" r:id="rId5"/>
    <p:sldId id="453" r:id="rId6"/>
    <p:sldId id="454" r:id="rId7"/>
    <p:sldId id="447" r:id="rId8"/>
    <p:sldId id="448" r:id="rId9"/>
    <p:sldId id="450" r:id="rId10"/>
    <p:sldId id="451" r:id="rId11"/>
  </p:sldIdLst>
  <p:sldSz cx="12192000" cy="6858000"/>
  <p:notesSz cx="6808788" cy="9940925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Ignis et Glacies Sharp" panose="020B0604020202020204" charset="-52"/>
      <p:regular r:id="rId19"/>
    </p:embeddedFont>
    <p:embeddedFont>
      <p:font typeface="Tahoma" panose="020B0604030504040204" pitchFamily="34" charset="0"/>
      <p:regular r:id="rId20"/>
      <p:bold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A12DC285-CD7F-4A30-9B25-7FCBF48F0DFB}">
          <p14:sldIdLst>
            <p14:sldId id="436"/>
            <p14:sldId id="391"/>
            <p14:sldId id="445"/>
            <p14:sldId id="446"/>
            <p14:sldId id="453"/>
            <p14:sldId id="454"/>
            <p14:sldId id="447"/>
            <p14:sldId id="448"/>
            <p14:sldId id="450"/>
            <p14:sldId id="451"/>
          </p14:sldIdLst>
        </p14:section>
      </p14:sectionLst>
    </p:ext>
    <p:ext uri="{EFAFB233-063F-42B5-8137-9DF3F51BA10A}">
      <p15:sldGuideLst xmlns:p15="http://schemas.microsoft.com/office/powerpoint/2012/main">
        <p15:guide id="3" orient="horz" pos="1271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8" orient="horz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Воробьев Максим Сергеевич" initials="ВМС" lastIdx="4" clrIdx="0">
    <p:extLst>
      <p:ext uri="{19B8F6BF-5375-455C-9EA6-DF929625EA0E}">
        <p15:presenceInfo xmlns:p15="http://schemas.microsoft.com/office/powerpoint/2012/main" userId="S-1-5-21-3131311301-2991779649-3226889198-3447" providerId="AD"/>
      </p:ext>
    </p:extLst>
  </p:cmAuthor>
  <p:cmAuthor id="2" name="happychiken17@gmail.com" initials="h" lastIdx="1" clrIdx="1">
    <p:extLst>
      <p:ext uri="{19B8F6BF-5375-455C-9EA6-DF929625EA0E}">
        <p15:presenceInfo xmlns:p15="http://schemas.microsoft.com/office/powerpoint/2012/main" userId="19d824f9bc18ba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77"/>
    <a:srgbClr val="CCFF66"/>
    <a:srgbClr val="00FF00"/>
    <a:srgbClr val="006D5C"/>
    <a:srgbClr val="91C44C"/>
    <a:srgbClr val="000066"/>
    <a:srgbClr val="010B23"/>
    <a:srgbClr val="4145A8"/>
    <a:srgbClr val="99CCFF"/>
    <a:srgbClr val="BFDE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Стиль из темы 1 - акцент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E9639D4-E3E2-4D34-9284-5A2195B3D0D7}" styleName="Светлый стиль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Стиль из темы 1 - акцент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05" autoAdjust="0"/>
    <p:restoredTop sz="94552" autoAdjust="0"/>
  </p:normalViewPr>
  <p:slideViewPr>
    <p:cSldViewPr snapToObjects="1">
      <p:cViewPr varScale="1">
        <p:scale>
          <a:sx n="62" d="100"/>
          <a:sy n="62" d="100"/>
        </p:scale>
        <p:origin x="96" y="1206"/>
      </p:cViewPr>
      <p:guideLst>
        <p:guide orient="horz" pos="1271"/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352800" cy="352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commentAuthors" Target="commentAuthors.xml"/></Relationships>
</file>

<file path=ppt/media/image1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6738" y="0"/>
            <a:ext cx="2950475" cy="49877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E2557-824E-4664-A5B0-BB3FF3966587}" type="datetimeFigureOut">
              <a:rPr lang="ru-RU" smtClean="0"/>
              <a:pPr/>
              <a:t>05.07.2021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423863" y="1243013"/>
            <a:ext cx="5961062" cy="33543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0879" y="4784070"/>
            <a:ext cx="5447030" cy="3914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6738" y="9442154"/>
            <a:ext cx="2950475" cy="49877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E776D8-2824-44FB-AC88-36C1ECBA2005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21282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25854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21154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9575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2904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17219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8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4074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9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63956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1E776D8-2824-44FB-AC88-36C1ECBA2005}" type="slidenum">
              <a:rPr lang="ru-RU" smtClean="0"/>
              <a:pPr/>
              <a:t>10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71148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E5B653C-DDDE-8743-B112-232B666167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E9DA7C-DF4C-AB4A-990E-C0E8C3D874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BAAEE48-8AFD-A540-8C54-F69AD899A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04CD7-1F3D-4025-95FD-1475825FBCD2}" type="datetime1">
              <a:rPr lang="ru-RU" smtClean="0"/>
              <a:t>05.07.2021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C7F725E-0872-0943-A7C9-316BC4AFD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8244ED-2F2F-F54E-A61F-90EABE3A1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4252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8111F4-EB58-1C41-B597-CD4E8627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0E77712-97D8-1047-A695-CA62998E7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423C34D-AE9B-3C43-9298-B7C85B49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D90D1-E3DA-419B-B383-EAF7C59C11CF}" type="datetime1">
              <a:rPr lang="ru-RU" smtClean="0"/>
              <a:t>05.07.2021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0781470-5067-F844-9ECD-C4448F96F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86B3EB-F89E-354F-96A5-E47AA2E5F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7150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062A217-331A-D246-8B98-B0C034C9A1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B42B9A9-A8C0-AC46-A211-C76612B1E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16FB8A-1753-8D4B-AFB6-63FEE9367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CDA31-4F25-464F-A22B-EEB09E18B0AF}" type="datetime1">
              <a:rPr lang="ru-RU" smtClean="0"/>
              <a:t>05.07.2021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89243F5-686B-B04A-A77E-1110E35D90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959169-EE30-364D-A7E9-D467D6225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0331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9D0940B-8ED7-2F42-8FF2-1C8A7AEE6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0421DB-79AA-B247-A5C1-93A698373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E2E8B06-6F48-9A47-AC3D-44C0EE75F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D49B5-C82B-44EC-AF3D-B3E4E77AA047}" type="datetime1">
              <a:rPr lang="ru-RU" smtClean="0"/>
              <a:t>05.07.2021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E88215B-A757-4345-B78A-8949A6233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5B23D7-607B-AE40-8C93-1C3EB42FF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2588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6755428-E721-4F4F-809C-345DC52B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82006D6-0C37-F747-A21D-1C4536F27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539FC41-56C4-2248-81DC-CE6CED7D47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8AEAC8-39DB-464E-8366-6AEDB47D9EA3}" type="datetime1">
              <a:rPr lang="ru-RU" smtClean="0"/>
              <a:t>05.07.2021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C13D2D7-8D30-474B-9649-C80ECC5C4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5B1D3B9-DAF4-1444-B491-B90C921CE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92422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B31095-048B-A944-A1B6-894C6A924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7CA6D2-20D9-9B46-96DC-03A63848E8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4219E63-1956-294E-B535-E1031CE9D5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490981E-AA58-A14C-A092-A0792BD2D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4BD3A-D1E7-46B8-B4A8-67152BFEC5E8}" type="datetime1">
              <a:rPr lang="ru-RU" smtClean="0"/>
              <a:t>05.07.2021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7DEA6D6-A474-C34E-959C-70D924FA1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AA0F39C-2017-3749-AF1D-9FBF2A2DE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9899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65A288-AE71-6D4C-87C6-108AD704F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2897AA-4959-8142-A830-AA2D03053C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5A2F228-A44B-DD44-B7B3-1C4E19B25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F0060D-E7CE-7942-879B-3B85B16AF5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0DD8F2E-A3EC-E745-B830-F98921A680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6314F88-825B-F540-B5DA-BB4394419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D762F-4C5A-4BA0-8A54-63BE1CA1B83C}" type="datetime1">
              <a:rPr lang="ru-RU" smtClean="0"/>
              <a:t>05.07.2021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65C776E-C857-294F-84EC-62A380277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F51B0FD-8A43-7349-B857-6228FA94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14943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374E5C-F1EB-E24F-B3E6-F3F54954D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4D2CF13-6ABE-4E43-AD35-6AB5299D4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FC754-E71C-4253-B3AA-2F9CED58E566}" type="datetime1">
              <a:rPr lang="ru-RU" smtClean="0"/>
              <a:t>05.07.2021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1AFA6D8-B18D-224A-B96F-4BBF55AD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819D82D-1D57-3642-977E-580F428C7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5994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A5A82066-114E-CA4B-82B7-0D0198CBD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80E49-9172-4B33-8044-3A613677524C}" type="datetime1">
              <a:rPr lang="ru-RU" smtClean="0"/>
              <a:t>05.07.2021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0A6A738-68A2-3941-A049-AA0935DB6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8A2B700-65A8-9647-950A-021C19EDE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9132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32A0C8-BA46-2040-A231-EA32AC3B21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7BD83AC-1937-364E-AAF2-2519D619C7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5DCB7C95-5A6E-B449-8F05-27E4E1910A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9A5FB29-3A36-E045-A6D0-A701383E4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D83CB-AFC5-47E8-AACC-4D7DAC083099}" type="datetime1">
              <a:rPr lang="ru-RU" smtClean="0"/>
              <a:t>05.07.2021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E7E135E-A6FC-A743-8B27-9DE5251D3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4A1B7ED-FE18-EB48-AEDF-2BCB7C1D1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47476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05B2724-EFB7-EA40-BF12-86942EB67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0FD07C4-BBE4-2943-A85E-B48F208529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FBA56B1-312B-1247-B147-E4E6716679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B266181-48B5-CD48-8BD3-B74BCC4C7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F45BB3-EED7-408B-BCF6-C7716A9BB394}" type="datetime1">
              <a:rPr lang="ru-RU" smtClean="0"/>
              <a:t>05.07.2021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0F3A633-0345-5B45-84CC-1FE001C11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3309FB3-6312-5C48-B03F-CC1888FF3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07639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DB9BB66-59C3-504F-9757-471B3F78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7EEA4BB-6BCE-9040-8404-B357F12B5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ru-RU"/>
              <a:t>Образец текста
Второй уровень
Третий уровень
Четвертый уровень
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2188EC-9119-2349-A48D-E374118082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4D8CBC-C93E-4FFF-8DAE-476901CCA963}" type="datetime1">
              <a:rPr lang="ru-RU" smtClean="0"/>
              <a:t>05.07.2021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2B0D17F-FA94-9340-8CF0-73B1624B6D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EFD23B4-16C6-214C-A458-92AB9F2CE3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2DF3C0-A1F2-6B46-BE6B-41B9D6283944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957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2920800" y="2860757"/>
            <a:ext cx="6350400" cy="95410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&lt;</a:t>
            </a:r>
            <a:r>
              <a:rPr lang="ru-RU" sz="280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Электронный читальный зал</a:t>
            </a:r>
            <a:r>
              <a:rPr lang="en-US" sz="280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&gt;</a:t>
            </a:r>
            <a:endParaRPr lang="ru-RU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6801600" y="3781800"/>
            <a:ext cx="3528000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00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&lt;BOYZZZ&gt;</a:t>
            </a:r>
            <a:endParaRPr lang="ru-RU" sz="2000" b="1" spc="80" dirty="0">
              <a:solidFill>
                <a:srgbClr val="002177"/>
              </a:solidFill>
              <a:latin typeface="Ignis et Glacies Sharp" panose="02000000000000000000" pitchFamily="2" charset="-52"/>
              <a:ea typeface="PT_Russia Text" panose="02000503000000020004" pitchFamily="2" charset="0"/>
              <a:cs typeface="Tahoma" panose="020B060403050404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9511141" y="1833084"/>
            <a:ext cx="2469601" cy="61555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ru-RU" sz="140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Министерство </a:t>
            </a:r>
          </a:p>
          <a:p>
            <a:pPr algn="ctr"/>
            <a:r>
              <a:rPr lang="ru-RU" sz="80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цифрового развития и связи </a:t>
            </a:r>
          </a:p>
          <a:p>
            <a:pPr algn="ctr"/>
            <a:r>
              <a:rPr lang="ru-RU" sz="1050" b="1" spc="80" dirty="0">
                <a:solidFill>
                  <a:srgbClr val="002177"/>
                </a:solidFill>
                <a:latin typeface="Ignis et Glacies Sharp" panose="02000000000000000000" pitchFamily="2" charset="-52"/>
                <a:ea typeface="PT_Russia Text" panose="02000503000000020004" pitchFamily="2" charset="0"/>
                <a:cs typeface="Tahoma" panose="020B0604030504040204" pitchFamily="34" charset="0"/>
              </a:rPr>
              <a:t>Оренбургской области</a:t>
            </a:r>
          </a:p>
        </p:txBody>
      </p:sp>
      <p:pic>
        <p:nvPicPr>
          <p:cNvPr id="7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075" y="240724"/>
            <a:ext cx="1415735" cy="1609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073934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58093"/>
            <a:ext cx="8105775" cy="954107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ЗНАЧИМОСТЬ, </a:t>
            </a:r>
          </a:p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РЕШЕНИЕ ВТОРОСТЕПЕННЫХ ПРОБЛЕМ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10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A928F3-D7DE-4DE5-A1C6-2C9E3AA45F31}"/>
              </a:ext>
            </a:extLst>
          </p:cNvPr>
          <p:cNvSpPr txBox="1"/>
          <p:nvPr/>
        </p:nvSpPr>
        <p:spPr>
          <a:xfrm>
            <a:off x="531829" y="1405219"/>
            <a:ext cx="1107896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ru-RU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Социальный проект</a:t>
            </a:r>
            <a:r>
              <a:rPr lang="ru-RU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это процесс, который направлен на изменения или решения устаревших или неработающих форм жизни общества. Критерии успешного социально значимого проекта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  <a:p>
            <a:endParaRPr lang="ru-RU" dirty="0"/>
          </a:p>
        </p:txBody>
      </p:sp>
      <p:sp>
        <p:nvSpPr>
          <p:cNvPr id="10" name="Скругленный прямоугольник 68">
            <a:extLst>
              <a:ext uri="{FF2B5EF4-FFF2-40B4-BE49-F238E27FC236}">
                <a16:creationId xmlns:a16="http://schemas.microsoft.com/office/drawing/2014/main" id="{798C3A9B-65E3-45B0-B414-AC29929559BD}"/>
              </a:ext>
            </a:extLst>
          </p:cNvPr>
          <p:cNvSpPr/>
          <p:nvPr/>
        </p:nvSpPr>
        <p:spPr>
          <a:xfrm>
            <a:off x="531829" y="2337131"/>
            <a:ext cx="261176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Социальная значимость</a:t>
            </a:r>
          </a:p>
        </p:txBody>
      </p:sp>
      <p:sp>
        <p:nvSpPr>
          <p:cNvPr id="11" name="Скругленный прямоугольник 68">
            <a:extLst>
              <a:ext uri="{FF2B5EF4-FFF2-40B4-BE49-F238E27FC236}">
                <a16:creationId xmlns:a16="http://schemas.microsoft.com/office/drawing/2014/main" id="{7D83ACE0-B971-4C70-93F0-70946854F432}"/>
              </a:ext>
            </a:extLst>
          </p:cNvPr>
          <p:cNvSpPr/>
          <p:nvPr/>
        </p:nvSpPr>
        <p:spPr>
          <a:xfrm>
            <a:off x="531829" y="3055186"/>
            <a:ext cx="2611764" cy="82270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600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Проект направлен на упрощение доступа к базе читального зала</a:t>
            </a:r>
          </a:p>
        </p:txBody>
      </p:sp>
      <p:sp>
        <p:nvSpPr>
          <p:cNvPr id="12" name="Скругленный прямоугольник 68">
            <a:extLst>
              <a:ext uri="{FF2B5EF4-FFF2-40B4-BE49-F238E27FC236}">
                <a16:creationId xmlns:a16="http://schemas.microsoft.com/office/drawing/2014/main" id="{2EAB9AF8-77DD-4206-9EF5-630E4C974202}"/>
              </a:ext>
            </a:extLst>
          </p:cNvPr>
          <p:cNvSpPr/>
          <p:nvPr/>
        </p:nvSpPr>
        <p:spPr>
          <a:xfrm>
            <a:off x="3354229" y="2337130"/>
            <a:ext cx="261176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Результативность</a:t>
            </a:r>
          </a:p>
        </p:txBody>
      </p:sp>
      <p:sp>
        <p:nvSpPr>
          <p:cNvPr id="13" name="Скругленный прямоугольник 68">
            <a:extLst>
              <a:ext uri="{FF2B5EF4-FFF2-40B4-BE49-F238E27FC236}">
                <a16:creationId xmlns:a16="http://schemas.microsoft.com/office/drawing/2014/main" id="{7BFF5F03-D0CD-431B-BFD0-47D2E5C2619B}"/>
              </a:ext>
            </a:extLst>
          </p:cNvPr>
          <p:cNvSpPr/>
          <p:nvPr/>
        </p:nvSpPr>
        <p:spPr>
          <a:xfrm>
            <a:off x="3354229" y="3055186"/>
            <a:ext cx="2611764" cy="103357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600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Проект рассчитан на ясный результат, достижимый в разумные сроки</a:t>
            </a:r>
          </a:p>
        </p:txBody>
      </p:sp>
      <p:sp>
        <p:nvSpPr>
          <p:cNvPr id="14" name="Скругленный прямоугольник 68">
            <a:extLst>
              <a:ext uri="{FF2B5EF4-FFF2-40B4-BE49-F238E27FC236}">
                <a16:creationId xmlns:a16="http://schemas.microsoft.com/office/drawing/2014/main" id="{362CF6AA-9C6E-4051-8F78-8091E7DB9D10}"/>
              </a:ext>
            </a:extLst>
          </p:cNvPr>
          <p:cNvSpPr/>
          <p:nvPr/>
        </p:nvSpPr>
        <p:spPr>
          <a:xfrm>
            <a:off x="6176629" y="2337131"/>
            <a:ext cx="261176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Устойчивость</a:t>
            </a:r>
          </a:p>
        </p:txBody>
      </p:sp>
      <p:sp>
        <p:nvSpPr>
          <p:cNvPr id="15" name="Скругленный прямоугольник 68">
            <a:extLst>
              <a:ext uri="{FF2B5EF4-FFF2-40B4-BE49-F238E27FC236}">
                <a16:creationId xmlns:a16="http://schemas.microsoft.com/office/drawing/2014/main" id="{A7CB0A7A-F80F-421E-8310-E51193967DBE}"/>
              </a:ext>
            </a:extLst>
          </p:cNvPr>
          <p:cNvSpPr/>
          <p:nvPr/>
        </p:nvSpPr>
        <p:spPr>
          <a:xfrm>
            <a:off x="6176629" y="3055186"/>
            <a:ext cx="2611764" cy="103357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600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Проект сможет существовать даже после окончания периода его финансирования</a:t>
            </a:r>
          </a:p>
        </p:txBody>
      </p:sp>
      <p:sp>
        <p:nvSpPr>
          <p:cNvPr id="16" name="Скругленный прямоугольник 68">
            <a:extLst>
              <a:ext uri="{FF2B5EF4-FFF2-40B4-BE49-F238E27FC236}">
                <a16:creationId xmlns:a16="http://schemas.microsoft.com/office/drawing/2014/main" id="{B9C04B25-FC9E-4F51-B7A2-051F516E994B}"/>
              </a:ext>
            </a:extLst>
          </p:cNvPr>
          <p:cNvSpPr/>
          <p:nvPr/>
        </p:nvSpPr>
        <p:spPr>
          <a:xfrm>
            <a:off x="8999029" y="2337130"/>
            <a:ext cx="261176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Открытость</a:t>
            </a:r>
          </a:p>
        </p:txBody>
      </p:sp>
      <p:sp>
        <p:nvSpPr>
          <p:cNvPr id="17" name="Скругленный прямоугольник 68">
            <a:extLst>
              <a:ext uri="{FF2B5EF4-FFF2-40B4-BE49-F238E27FC236}">
                <a16:creationId xmlns:a16="http://schemas.microsoft.com/office/drawing/2014/main" id="{6209786B-C600-4207-8CB1-FFD3C47FB8E5}"/>
              </a:ext>
            </a:extLst>
          </p:cNvPr>
          <p:cNvSpPr/>
          <p:nvPr/>
        </p:nvSpPr>
        <p:spPr>
          <a:xfrm>
            <a:off x="8999029" y="3055186"/>
            <a:ext cx="2700138" cy="1739171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ru-RU" sz="1600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Проект открыт как для новых участников, так и для тех, кто хотел бы запустить аналогичный продукт самостоятельно (исходный код будет открыт)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236946-10B0-437F-AAF4-A11B0F8975AA}"/>
              </a:ext>
            </a:extLst>
          </p:cNvPr>
          <p:cNvSpPr txBox="1"/>
          <p:nvPr/>
        </p:nvSpPr>
        <p:spPr>
          <a:xfrm>
            <a:off x="531829" y="5103454"/>
            <a:ext cx="110789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Проблемы, решаемые проектом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Электронный читальный зал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”:</a:t>
            </a:r>
          </a:p>
          <a:p>
            <a:r>
              <a:rPr lang="en-US" dirty="0">
                <a:ln w="0"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упрощении доступа к информации из базы читального зала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n w="0"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</a:t>
            </a:r>
            <a:r>
              <a:rPr lang="ru-RU" dirty="0">
                <a:ln w="0"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сокращение нагрузки на бумажный архив</a:t>
            </a:r>
            <a:r>
              <a:rPr lang="en-US" dirty="0">
                <a:ln w="0"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;</a:t>
            </a:r>
            <a:endParaRPr lang="ru-RU" dirty="0">
              <a:ln w="0"/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n w="0"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</a:t>
            </a:r>
            <a:r>
              <a:rPr lang="ru-RU" dirty="0">
                <a:ln w="0"/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возможность создавать копии архивных документов не на бумажном, а на электронном носителе.</a:t>
            </a:r>
          </a:p>
          <a:p>
            <a:endParaRPr lang="en-US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024487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Скругленный прямоугольник 193"/>
          <p:cNvSpPr/>
          <p:nvPr/>
        </p:nvSpPr>
        <p:spPr>
          <a:xfrm>
            <a:off x="533477" y="1511303"/>
            <a:ext cx="3092924" cy="506497"/>
          </a:xfrm>
          <a:prstGeom prst="roundRect">
            <a:avLst/>
          </a:prstGeom>
          <a:solidFill>
            <a:srgbClr val="002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BOYZZZ</a:t>
            </a:r>
            <a:endParaRPr lang="ru-RU" sz="16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5" name="Прямоугольник 224"/>
          <p:cNvSpPr/>
          <p:nvPr/>
        </p:nvSpPr>
        <p:spPr>
          <a:xfrm>
            <a:off x="2079939" y="4284773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Первый</a:t>
            </a:r>
            <a:r>
              <a:rPr lang="ru-RU" sz="16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 министра  </a:t>
            </a: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503626" y="-5476039"/>
            <a:ext cx="1254125" cy="12196763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40332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КОМАНДЕ </a:t>
            </a:r>
          </a:p>
        </p:txBody>
      </p:sp>
      <p:sp>
        <p:nvSpPr>
          <p:cNvPr id="68" name="Прямоугольник 6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</a:p>
        </p:txBody>
      </p:sp>
      <p:sp>
        <p:nvSpPr>
          <p:cNvPr id="69" name="Скругленный прямоугольник 68"/>
          <p:cNvSpPr/>
          <p:nvPr/>
        </p:nvSpPr>
        <p:spPr>
          <a:xfrm>
            <a:off x="4584226" y="1505303"/>
            <a:ext cx="3092924" cy="536835"/>
          </a:xfrm>
          <a:prstGeom prst="roundRect">
            <a:avLst/>
          </a:prstGeom>
          <a:solidFill>
            <a:srgbClr val="0021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Состав команды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9388" y="3072991"/>
            <a:ext cx="58294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   </a:t>
            </a:r>
          </a:p>
        </p:txBody>
      </p:sp>
      <p:sp>
        <p:nvSpPr>
          <p:cNvPr id="10" name="Скругленный прямоугольник 68">
            <a:extLst>
              <a:ext uri="{FF2B5EF4-FFF2-40B4-BE49-F238E27FC236}">
                <a16:creationId xmlns:a16="http://schemas.microsoft.com/office/drawing/2014/main" id="{DE5FBA9C-D711-4B12-A442-960E317217F8}"/>
              </a:ext>
            </a:extLst>
          </p:cNvPr>
          <p:cNvSpPr/>
          <p:nvPr/>
        </p:nvSpPr>
        <p:spPr>
          <a:xfrm>
            <a:off x="4584226" y="2523131"/>
            <a:ext cx="30929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Антонов Андрей</a:t>
            </a:r>
          </a:p>
        </p:txBody>
      </p:sp>
      <p:sp>
        <p:nvSpPr>
          <p:cNvPr id="11" name="Скругленный прямоугольник 68">
            <a:extLst>
              <a:ext uri="{FF2B5EF4-FFF2-40B4-BE49-F238E27FC236}">
                <a16:creationId xmlns:a16="http://schemas.microsoft.com/office/drawing/2014/main" id="{AD07F46D-786D-4B16-BF28-683EE8C4B76C}"/>
              </a:ext>
            </a:extLst>
          </p:cNvPr>
          <p:cNvSpPr/>
          <p:nvPr/>
        </p:nvSpPr>
        <p:spPr>
          <a:xfrm>
            <a:off x="4579508" y="3326713"/>
            <a:ext cx="30929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Парфёнов Денис</a:t>
            </a:r>
          </a:p>
        </p:txBody>
      </p:sp>
      <p:sp>
        <p:nvSpPr>
          <p:cNvPr id="12" name="Скругленный прямоугольник 68">
            <a:extLst>
              <a:ext uri="{FF2B5EF4-FFF2-40B4-BE49-F238E27FC236}">
                <a16:creationId xmlns:a16="http://schemas.microsoft.com/office/drawing/2014/main" id="{2BBEDF3E-0343-46BC-AAAB-81DCDCD51FB0}"/>
              </a:ext>
            </a:extLst>
          </p:cNvPr>
          <p:cNvSpPr/>
          <p:nvPr/>
        </p:nvSpPr>
        <p:spPr>
          <a:xfrm>
            <a:off x="4584226" y="4130295"/>
            <a:ext cx="30929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Ромасенко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Андрей</a:t>
            </a:r>
          </a:p>
        </p:txBody>
      </p:sp>
      <p:sp>
        <p:nvSpPr>
          <p:cNvPr id="13" name="Скругленный прямоугольник 68">
            <a:extLst>
              <a:ext uri="{FF2B5EF4-FFF2-40B4-BE49-F238E27FC236}">
                <a16:creationId xmlns:a16="http://schemas.microsoft.com/office/drawing/2014/main" id="{257BAEF8-694B-4C51-B280-02491437AB25}"/>
              </a:ext>
            </a:extLst>
          </p:cNvPr>
          <p:cNvSpPr/>
          <p:nvPr/>
        </p:nvSpPr>
        <p:spPr>
          <a:xfrm>
            <a:off x="533477" y="2537826"/>
            <a:ext cx="30929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Дмитренко Александр</a:t>
            </a:r>
          </a:p>
        </p:txBody>
      </p:sp>
      <p:sp>
        <p:nvSpPr>
          <p:cNvPr id="14" name="Скругленный прямоугольник 68">
            <a:extLst>
              <a:ext uri="{FF2B5EF4-FFF2-40B4-BE49-F238E27FC236}">
                <a16:creationId xmlns:a16="http://schemas.microsoft.com/office/drawing/2014/main" id="{BA8FDDF5-0384-4903-80D2-47C3398D1D8F}"/>
              </a:ext>
            </a:extLst>
          </p:cNvPr>
          <p:cNvSpPr/>
          <p:nvPr/>
        </p:nvSpPr>
        <p:spPr>
          <a:xfrm>
            <a:off x="552880" y="3359480"/>
            <a:ext cx="30929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Спирин Александр</a:t>
            </a:r>
          </a:p>
        </p:txBody>
      </p:sp>
      <p:sp>
        <p:nvSpPr>
          <p:cNvPr id="15" name="Скругленный прямоугольник 68">
            <a:extLst>
              <a:ext uri="{FF2B5EF4-FFF2-40B4-BE49-F238E27FC236}">
                <a16:creationId xmlns:a16="http://schemas.microsoft.com/office/drawing/2014/main" id="{4E30CF2B-F310-4AAA-BFB9-DE0440904AB4}"/>
              </a:ext>
            </a:extLst>
          </p:cNvPr>
          <p:cNvSpPr/>
          <p:nvPr/>
        </p:nvSpPr>
        <p:spPr>
          <a:xfrm>
            <a:off x="533477" y="4190253"/>
            <a:ext cx="30929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 err="1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Шумкин</a:t>
            </a:r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Данил</a:t>
            </a:r>
          </a:p>
        </p:txBody>
      </p:sp>
    </p:spTree>
    <p:extLst>
      <p:ext uri="{BB962C8B-B14F-4D97-AF65-F5344CB8AC3E}">
        <p14:creationId xmlns:p14="http://schemas.microsoft.com/office/powerpoint/2010/main" val="185876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УНИКАЛЬНОСТЬ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</a:p>
        </p:txBody>
      </p:sp>
      <p:sp>
        <p:nvSpPr>
          <p:cNvPr id="11" name="Скругленный прямоугольник 68">
            <a:extLst>
              <a:ext uri="{FF2B5EF4-FFF2-40B4-BE49-F238E27FC236}">
                <a16:creationId xmlns:a16="http://schemas.microsoft.com/office/drawing/2014/main" id="{C64E6EA9-7679-4642-9EE2-B8388E87C83D}"/>
              </a:ext>
            </a:extLst>
          </p:cNvPr>
          <p:cNvSpPr/>
          <p:nvPr/>
        </p:nvSpPr>
        <p:spPr>
          <a:xfrm>
            <a:off x="751998" y="2935955"/>
            <a:ext cx="30929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Быстрый поиск</a:t>
            </a:r>
          </a:p>
        </p:txBody>
      </p:sp>
      <p:sp>
        <p:nvSpPr>
          <p:cNvPr id="12" name="Скругленный прямоугольник 68">
            <a:extLst>
              <a:ext uri="{FF2B5EF4-FFF2-40B4-BE49-F238E27FC236}">
                <a16:creationId xmlns:a16="http://schemas.microsoft.com/office/drawing/2014/main" id="{9A4BD67F-2C9C-41ED-9DED-A0C6E304B786}"/>
              </a:ext>
            </a:extLst>
          </p:cNvPr>
          <p:cNvSpPr/>
          <p:nvPr/>
        </p:nvSpPr>
        <p:spPr>
          <a:xfrm>
            <a:off x="4443758" y="2935955"/>
            <a:ext cx="30929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Удобный интерфейс</a:t>
            </a:r>
          </a:p>
        </p:txBody>
      </p:sp>
      <p:sp>
        <p:nvSpPr>
          <p:cNvPr id="13" name="Скругленный прямоугольник 68">
            <a:extLst>
              <a:ext uri="{FF2B5EF4-FFF2-40B4-BE49-F238E27FC236}">
                <a16:creationId xmlns:a16="http://schemas.microsoft.com/office/drawing/2014/main" id="{A7B8F87E-2E11-47F1-9EE3-22EE95AF36CC}"/>
              </a:ext>
            </a:extLst>
          </p:cNvPr>
          <p:cNvSpPr/>
          <p:nvPr/>
        </p:nvSpPr>
        <p:spPr>
          <a:xfrm>
            <a:off x="8139727" y="2935955"/>
            <a:ext cx="30929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Хранение в БД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3071F3-CA72-4216-AA39-C36D8F75C238}"/>
              </a:ext>
            </a:extLst>
          </p:cNvPr>
          <p:cNvSpPr txBox="1"/>
          <p:nvPr/>
        </p:nvSpPr>
        <p:spPr>
          <a:xfrm>
            <a:off x="1058863" y="1665000"/>
            <a:ext cx="99763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Одной из важных задач для архивного хранилища данных является создание ресурса, который позволяет достигать качественного результата за малые ресурсы. Именно этого и достигли разработчики создавая данное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Web-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приложение</a:t>
            </a:r>
          </a:p>
        </p:txBody>
      </p:sp>
      <p:pic>
        <p:nvPicPr>
          <p:cNvPr id="1026" name="Picture 2" descr="Петабайты данных и быстрый поиск: зачем хранить файлы в облачном объектном  хранилище | Завтра облачно | Яндекс Дзен">
            <a:extLst>
              <a:ext uri="{FF2B5EF4-FFF2-40B4-BE49-F238E27FC236}">
                <a16:creationId xmlns:a16="http://schemas.microsoft.com/office/drawing/2014/main" id="{F6DB5BD4-7831-4E22-8947-2B15D59A1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998" y="4008052"/>
            <a:ext cx="3092925" cy="203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Удобный интерфейс для ноутбука: круги на клавиатуре">
            <a:extLst>
              <a:ext uri="{FF2B5EF4-FFF2-40B4-BE49-F238E27FC236}">
                <a16:creationId xmlns:a16="http://schemas.microsoft.com/office/drawing/2014/main" id="{439FCE02-B16F-474A-BCA4-751D2F2C5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3757" y="4008052"/>
            <a:ext cx="3092925" cy="2032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Что такое дамп базы данных и как его создать – База знаний Timeweb Community">
            <a:extLst>
              <a:ext uri="{FF2B5EF4-FFF2-40B4-BE49-F238E27FC236}">
                <a16:creationId xmlns:a16="http://schemas.microsoft.com/office/drawing/2014/main" id="{7A65BCEA-D185-4833-902D-A9F153328F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9728" y="4008052"/>
            <a:ext cx="3092924" cy="2032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8057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Первый</a:t>
            </a:r>
            <a:r>
              <a:rPr lang="ru-RU" sz="16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 министра  </a:t>
            </a: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317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ТЕХНИЧЕСКОЕ РЕШЕНИЕ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</a:t>
            </a:r>
          </a:p>
        </p:txBody>
      </p:sp>
      <p:sp>
        <p:nvSpPr>
          <p:cNvPr id="11" name="Скругленный прямоугольник 68">
            <a:extLst>
              <a:ext uri="{FF2B5EF4-FFF2-40B4-BE49-F238E27FC236}">
                <a16:creationId xmlns:a16="http://schemas.microsoft.com/office/drawing/2014/main" id="{2BE5990A-C208-48B0-8219-3DBD4ADEDCB8}"/>
              </a:ext>
            </a:extLst>
          </p:cNvPr>
          <p:cNvSpPr/>
          <p:nvPr/>
        </p:nvSpPr>
        <p:spPr>
          <a:xfrm>
            <a:off x="4549538" y="1776564"/>
            <a:ext cx="30929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Стек технологий</a:t>
            </a:r>
          </a:p>
        </p:txBody>
      </p:sp>
      <p:sp>
        <p:nvSpPr>
          <p:cNvPr id="12" name="Скругленный прямоугольник 68">
            <a:extLst>
              <a:ext uri="{FF2B5EF4-FFF2-40B4-BE49-F238E27FC236}">
                <a16:creationId xmlns:a16="http://schemas.microsoft.com/office/drawing/2014/main" id="{5CC2CF0F-64A2-4AB4-BF69-BC3C1D0BAF2F}"/>
              </a:ext>
            </a:extLst>
          </p:cNvPr>
          <p:cNvSpPr/>
          <p:nvPr/>
        </p:nvSpPr>
        <p:spPr>
          <a:xfrm>
            <a:off x="1003510" y="2892165"/>
            <a:ext cx="20345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Node.js </a:t>
            </a:r>
            <a:endParaRPr lang="ru-RU" sz="16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Скругленный прямоугольник 68">
            <a:extLst>
              <a:ext uri="{FF2B5EF4-FFF2-40B4-BE49-F238E27FC236}">
                <a16:creationId xmlns:a16="http://schemas.microsoft.com/office/drawing/2014/main" id="{0CA02D6C-1685-4C0A-BDEF-079FEBBE8523}"/>
              </a:ext>
            </a:extLst>
          </p:cNvPr>
          <p:cNvSpPr/>
          <p:nvPr/>
        </p:nvSpPr>
        <p:spPr>
          <a:xfrm>
            <a:off x="6303582" y="2871738"/>
            <a:ext cx="2034523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Pug</a:t>
            </a:r>
            <a:endParaRPr lang="ru-RU" sz="16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4" name="Скругленный прямоугольник 68">
            <a:extLst>
              <a:ext uri="{FF2B5EF4-FFF2-40B4-BE49-F238E27FC236}">
                <a16:creationId xmlns:a16="http://schemas.microsoft.com/office/drawing/2014/main" id="{469DCB29-89A3-458F-8F29-69DCFA148E8D}"/>
              </a:ext>
            </a:extLst>
          </p:cNvPr>
          <p:cNvSpPr/>
          <p:nvPr/>
        </p:nvSpPr>
        <p:spPr>
          <a:xfrm>
            <a:off x="8953617" y="2877987"/>
            <a:ext cx="20345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Mongo DB</a:t>
            </a:r>
            <a:endParaRPr lang="ru-RU" sz="16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Скругленный прямоугольник 68">
            <a:extLst>
              <a:ext uri="{FF2B5EF4-FFF2-40B4-BE49-F238E27FC236}">
                <a16:creationId xmlns:a16="http://schemas.microsoft.com/office/drawing/2014/main" id="{66FBF275-38B9-4F22-97FA-FC201C850A29}"/>
              </a:ext>
            </a:extLst>
          </p:cNvPr>
          <p:cNvSpPr/>
          <p:nvPr/>
        </p:nvSpPr>
        <p:spPr>
          <a:xfrm>
            <a:off x="3653546" y="2892163"/>
            <a:ext cx="2034524" cy="536835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Express</a:t>
            </a:r>
            <a:endParaRPr lang="ru-RU" sz="1600" b="1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Скругленный прямоугольник 68">
            <a:extLst>
              <a:ext uri="{FF2B5EF4-FFF2-40B4-BE49-F238E27FC236}">
                <a16:creationId xmlns:a16="http://schemas.microsoft.com/office/drawing/2014/main" id="{CFE9182D-9DAC-40B5-9247-6F37AE3DF298}"/>
              </a:ext>
            </a:extLst>
          </p:cNvPr>
          <p:cNvSpPr/>
          <p:nvPr/>
        </p:nvSpPr>
        <p:spPr>
          <a:xfrm>
            <a:off x="3577856" y="3793402"/>
            <a:ext cx="2469600" cy="16102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</a:t>
            </a:r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Хорошая масштабируемость</a:t>
            </a:r>
          </a:p>
          <a:p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Низкая ресурсозатратность</a:t>
            </a:r>
            <a:endParaRPr lang="en-US" dirty="0">
              <a:ln w="0"/>
              <a:solidFill>
                <a:schemeClr val="tx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</a:t>
            </a:r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Высокая производительность</a:t>
            </a:r>
            <a:endParaRPr lang="ru-RU" sz="1600" dirty="0">
              <a:ln w="0"/>
              <a:solidFill>
                <a:schemeClr val="tx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Скругленный прямоугольник 68">
            <a:extLst>
              <a:ext uri="{FF2B5EF4-FFF2-40B4-BE49-F238E27FC236}">
                <a16:creationId xmlns:a16="http://schemas.microsoft.com/office/drawing/2014/main" id="{5097E173-CCDF-4EBB-8CC9-329E45F31CD8}"/>
              </a:ext>
            </a:extLst>
          </p:cNvPr>
          <p:cNvSpPr/>
          <p:nvPr/>
        </p:nvSpPr>
        <p:spPr>
          <a:xfrm>
            <a:off x="802683" y="3781800"/>
            <a:ext cx="2611764" cy="11862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</a:t>
            </a:r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Богатая стандартная            библиотека</a:t>
            </a:r>
          </a:p>
          <a:p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Движок </a:t>
            </a:r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V8</a:t>
            </a:r>
          </a:p>
          <a:p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</a:t>
            </a:r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Асинхронность</a:t>
            </a:r>
            <a:endParaRPr lang="ru-RU" sz="1600" dirty="0">
              <a:ln w="0"/>
              <a:solidFill>
                <a:schemeClr val="tx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9" name="Скругленный прямоугольник 68">
            <a:extLst>
              <a:ext uri="{FF2B5EF4-FFF2-40B4-BE49-F238E27FC236}">
                <a16:creationId xmlns:a16="http://schemas.microsoft.com/office/drawing/2014/main" id="{C7D9E8F3-7310-4DA6-B0E0-79AF7BB230B8}"/>
              </a:ext>
            </a:extLst>
          </p:cNvPr>
          <p:cNvSpPr/>
          <p:nvPr/>
        </p:nvSpPr>
        <p:spPr>
          <a:xfrm>
            <a:off x="6144545" y="3749416"/>
            <a:ext cx="2469599" cy="103231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</a:t>
            </a:r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Ускоренная верстка</a:t>
            </a:r>
          </a:p>
          <a:p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Улучшенная производительность</a:t>
            </a:r>
            <a:endParaRPr lang="en-US" dirty="0">
              <a:ln w="0"/>
              <a:solidFill>
                <a:schemeClr val="tx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0" name="Скругленный прямоугольник 68">
            <a:extLst>
              <a:ext uri="{FF2B5EF4-FFF2-40B4-BE49-F238E27FC236}">
                <a16:creationId xmlns:a16="http://schemas.microsoft.com/office/drawing/2014/main" id="{5A21F50E-CFB3-4D53-A6E1-2B4BA07F58A3}"/>
              </a:ext>
            </a:extLst>
          </p:cNvPr>
          <p:cNvSpPr/>
          <p:nvPr/>
        </p:nvSpPr>
        <p:spPr>
          <a:xfrm>
            <a:off x="8946117" y="3749416"/>
            <a:ext cx="2034524" cy="1174642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</a:t>
            </a:r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Выдерживает большую нагрузку</a:t>
            </a:r>
          </a:p>
          <a:p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Данные хранятся в </a:t>
            </a:r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JSON</a:t>
            </a:r>
          </a:p>
        </p:txBody>
      </p:sp>
    </p:spTree>
    <p:extLst>
      <p:ext uri="{BB962C8B-B14F-4D97-AF65-F5344CB8AC3E}">
        <p14:creationId xmlns:p14="http://schemas.microsoft.com/office/powerpoint/2010/main" val="3990832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B4E352CC-F461-4DEF-A086-B555948EB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5</a:t>
            </a:fld>
            <a:endParaRPr lang="ru-RU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304AD93-257F-4BB2-81F9-C5A679651E52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5" name="Рисунок 11">
            <a:extLst>
              <a:ext uri="{FF2B5EF4-FFF2-40B4-BE49-F238E27FC236}">
                <a16:creationId xmlns:a16="http://schemas.microsoft.com/office/drawing/2014/main" id="{0BE9B131-9336-42F5-8236-AED6AD4DBE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317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72692C5-6EA0-4246-A14B-75BADC480B55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2484879-A969-4CA8-851C-5D03541A6FBE}"/>
              </a:ext>
            </a:extLst>
          </p:cNvPr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B243018-F567-436D-BA21-09E1A405FA43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Общая демонстрация работы продукта</a:t>
            </a:r>
          </a:p>
        </p:txBody>
      </p:sp>
      <p:pic>
        <p:nvPicPr>
          <p:cNvPr id="9" name="hack_2021">
            <a:hlinkClick r:id="" action="ppaction://media"/>
            <a:extLst>
              <a:ext uri="{FF2B5EF4-FFF2-40B4-BE49-F238E27FC236}">
                <a16:creationId xmlns:a16="http://schemas.microsoft.com/office/drawing/2014/main" id="{DB8EF8E5-9F95-4899-8382-60FB5DF139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25805" y="1430181"/>
            <a:ext cx="8515962" cy="4639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24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28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>
            <a:extLst>
              <a:ext uri="{FF2B5EF4-FFF2-40B4-BE49-F238E27FC236}">
                <a16:creationId xmlns:a16="http://schemas.microsoft.com/office/drawing/2014/main" id="{6BB8B848-AAB1-469E-8CCC-FE2A2375A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2DF3C0-A1F2-6B46-BE6B-41B9D6283944}" type="slidenum">
              <a:rPr lang="ru-RU" smtClean="0"/>
              <a:pPr/>
              <a:t>6</a:t>
            </a:fld>
            <a:endParaRPr lang="ru-RU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E33CE9F-8419-4D96-81DA-0540ACC092A4}"/>
              </a:ext>
            </a:extLst>
          </p:cNvPr>
          <p:cNvSpPr/>
          <p:nvPr/>
        </p:nvSpPr>
        <p:spPr>
          <a:xfrm rot="16200000">
            <a:off x="5487472" y="-55175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4665324-7AB7-42E4-8348-D5CA721CAEC4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5" name="Рисунок 11">
            <a:extLst>
              <a:ext uri="{FF2B5EF4-FFF2-40B4-BE49-F238E27FC236}">
                <a16:creationId xmlns:a16="http://schemas.microsoft.com/office/drawing/2014/main" id="{C6C02C66-319F-4FCF-95FA-46547A61D0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317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A2039F-E731-4D2B-905C-5E8571EB4A27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2D8435AC-C985-4807-9014-52665068935F}"/>
              </a:ext>
            </a:extLst>
          </p:cNvPr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02DB83-25F7-49D8-8E7F-854B1670706C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Демонстрация добавления фондов </a:t>
            </a:r>
          </a:p>
        </p:txBody>
      </p:sp>
      <p:pic>
        <p:nvPicPr>
          <p:cNvPr id="9" name="hack_2021-2">
            <a:hlinkClick r:id="" action="ppaction://media"/>
            <a:extLst>
              <a:ext uri="{FF2B5EF4-FFF2-40B4-BE49-F238E27FC236}">
                <a16:creationId xmlns:a16="http://schemas.microsoft.com/office/drawing/2014/main" id="{490D65C6-3C6A-4885-B3A6-42650A21D8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4730" y="1372801"/>
            <a:ext cx="9159048" cy="476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66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4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50400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КОНКУРЕНТНОЕ ПРЕИМУЩЕСТВО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A1CE087-DBDB-4A49-A2F1-04CEF0B870B0}"/>
              </a:ext>
            </a:extLst>
          </p:cNvPr>
          <p:cNvSpPr txBox="1"/>
          <p:nvPr/>
        </p:nvSpPr>
        <p:spPr>
          <a:xfrm>
            <a:off x="533477" y="1372801"/>
            <a:ext cx="5209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АИС ЦГАСО - Центральный государственный архив Самарской области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D61B660-67AC-4738-BAB9-41F10821AE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27225"/>
            <a:ext cx="5743200" cy="2619445"/>
          </a:xfrm>
          <a:prstGeom prst="rect">
            <a:avLst/>
          </a:prstGeom>
        </p:spPr>
      </p:pic>
      <p:sp>
        <p:nvSpPr>
          <p:cNvPr id="12" name="Скругленный прямоугольник 68">
            <a:extLst>
              <a:ext uri="{FF2B5EF4-FFF2-40B4-BE49-F238E27FC236}">
                <a16:creationId xmlns:a16="http://schemas.microsoft.com/office/drawing/2014/main" id="{002D0B62-5689-43C5-99C8-2C6CA69598BA}"/>
              </a:ext>
            </a:extLst>
          </p:cNvPr>
          <p:cNvSpPr/>
          <p:nvPr/>
        </p:nvSpPr>
        <p:spPr>
          <a:xfrm>
            <a:off x="533477" y="4892076"/>
            <a:ext cx="2926312" cy="11862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</a:t>
            </a:r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Низкая скорость поиска</a:t>
            </a:r>
            <a:endParaRPr lang="en-US" dirty="0">
              <a:ln w="0"/>
              <a:solidFill>
                <a:schemeClr val="tx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+ </a:t>
            </a:r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</a:t>
            </a:r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Удобный дизайн</a:t>
            </a:r>
            <a:endParaRPr lang="ru-RU" sz="1600" dirty="0">
              <a:ln w="0"/>
              <a:solidFill>
                <a:schemeClr val="tx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Скругленный прямоугольник 68">
            <a:extLst>
              <a:ext uri="{FF2B5EF4-FFF2-40B4-BE49-F238E27FC236}">
                <a16:creationId xmlns:a16="http://schemas.microsoft.com/office/drawing/2014/main" id="{C2D43FA2-636E-4547-91A3-D466A46D639D}"/>
              </a:ext>
            </a:extLst>
          </p:cNvPr>
          <p:cNvSpPr/>
          <p:nvPr/>
        </p:nvSpPr>
        <p:spPr>
          <a:xfrm>
            <a:off x="6448800" y="4828482"/>
            <a:ext cx="4427461" cy="11862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</a:t>
            </a:r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Асинхронный многопоточный поиск</a:t>
            </a:r>
            <a:endParaRPr lang="en-US" dirty="0">
              <a:ln w="0"/>
              <a:solidFill>
                <a:schemeClr val="tx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r>
              <a:rPr lang="en-US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— </a:t>
            </a:r>
            <a:r>
              <a:rPr lang="ru-RU" dirty="0">
                <a:ln w="0"/>
                <a:solidFill>
                  <a:schemeClr val="tx1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Легкая поддержка, обновление сайта</a:t>
            </a:r>
            <a:endParaRPr lang="ru-RU" sz="1600" dirty="0">
              <a:ln w="0"/>
              <a:solidFill>
                <a:schemeClr val="tx1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540581-9561-4572-B046-36C8D16060F3}"/>
              </a:ext>
            </a:extLst>
          </p:cNvPr>
          <p:cNvSpPr txBox="1"/>
          <p:nvPr/>
        </p:nvSpPr>
        <p:spPr>
          <a:xfrm>
            <a:off x="6448800" y="1372543"/>
            <a:ext cx="5209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Прототип АИС Центрального государственного архива Оренбургской области</a:t>
            </a:r>
          </a:p>
        </p:txBody>
      </p:sp>
    </p:spTree>
    <p:extLst>
      <p:ext uri="{BB962C8B-B14F-4D97-AF65-F5344CB8AC3E}">
        <p14:creationId xmlns:p14="http://schemas.microsoft.com/office/powerpoint/2010/main" val="1767452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Первый</a:t>
            </a:r>
            <a:r>
              <a:rPr lang="ru-RU" sz="16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 министра  </a:t>
            </a: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МАСШТАБИРУЕМОСТЬ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33477" y="4466469"/>
            <a:ext cx="112073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Исходя из возможности использования данной идеи/самого продукта в условиях других географических зон и социальных групп, можно сделать вывод, что данный проект имеет крайне большой потенциал для внедрения и развития во всей стране.</a:t>
            </a:r>
            <a:endParaRPr lang="ru-RU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8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E9CE55-FEC9-4B5A-A2DB-56B2DC95D5D4}"/>
              </a:ext>
            </a:extLst>
          </p:cNvPr>
          <p:cNvSpPr txBox="1"/>
          <p:nvPr/>
        </p:nvSpPr>
        <p:spPr>
          <a:xfrm>
            <a:off x="3273601" y="1873964"/>
            <a:ext cx="8467200" cy="2662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Bef>
                <a:spcPts val="60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Данный проект по разработке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Электронного читального зала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архивной службы можно внедрить в системы абсолютно любых архивных служб в любом городе. Структура проекта для разных архивных служб может повторяться, за исключением базы данных и работы с ней. А такие элементы как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интерфейс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личный кабинет пользователя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регистрация</a:t>
            </a:r>
          </a:p>
          <a:p>
            <a:pPr algn="just">
              <a:spcBef>
                <a:spcPts val="60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Могут быть идентичными для аналогов Электронных читальных залов в архивных службах других городов.</a:t>
            </a:r>
          </a:p>
        </p:txBody>
      </p:sp>
      <p:pic>
        <p:nvPicPr>
          <p:cNvPr id="1026" name="Picture 2" descr="ЭЛЕКТРОННЫЙ ЧИТАЛЬНЫЙ ЗАЛ В ГОСУДАРСТВЕННОМ АРХИВЕ ВОЛГОГРАДСКОЙ ОБЛАСТИ —  Виртуальный музей &quot;Человек на войне&quot;">
            <a:extLst>
              <a:ext uri="{FF2B5EF4-FFF2-40B4-BE49-F238E27FC236}">
                <a16:creationId xmlns:a16="http://schemas.microsoft.com/office/drawing/2014/main" id="{A60ABFD0-9176-4C83-9B79-8F41EE4DD2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77" y="1786889"/>
            <a:ext cx="2573512" cy="257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Единый электронный читальный зал федеральных архивов, интегрированный с  порталом госуслуг, появится в России | Digital Russia">
            <a:extLst>
              <a:ext uri="{FF2B5EF4-FFF2-40B4-BE49-F238E27FC236}">
                <a16:creationId xmlns:a16="http://schemas.microsoft.com/office/drawing/2014/main" id="{33F5279D-80AC-40A5-8AAA-A516E7440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4000" y="5091028"/>
            <a:ext cx="2568000" cy="176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0581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/>
          <p:cNvSpPr/>
          <p:nvPr/>
        </p:nvSpPr>
        <p:spPr>
          <a:xfrm>
            <a:off x="533477" y="2344579"/>
            <a:ext cx="6350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Первый</a:t>
            </a:r>
            <a:r>
              <a:rPr lang="ru-RU" sz="16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ru-RU" sz="1600" b="1" dirty="0">
                <a:solidFill>
                  <a:schemeClr val="bg1"/>
                </a:solidFill>
              </a:rPr>
              <a:t>заместитель</a:t>
            </a:r>
          </a:p>
          <a:p>
            <a:pPr algn="ctr">
              <a:lnSpc>
                <a:spcPct val="75000"/>
              </a:lnSpc>
            </a:pPr>
            <a:r>
              <a:rPr lang="ru-RU" sz="1600" b="1" dirty="0">
                <a:solidFill>
                  <a:schemeClr val="bg1"/>
                </a:solidFill>
              </a:rPr>
              <a:t> министра  </a:t>
            </a:r>
          </a:p>
        </p:txBody>
      </p:sp>
      <p:sp>
        <p:nvSpPr>
          <p:cNvPr id="64" name="Прямоугольник 63">
            <a:extLst>
              <a:ext uri="{FF2B5EF4-FFF2-40B4-BE49-F238E27FC236}">
                <a16:creationId xmlns:a16="http://schemas.microsoft.com/office/drawing/2014/main" id="{2185949D-510E-B640-98BC-CA920DF06249}"/>
              </a:ext>
            </a:extLst>
          </p:cNvPr>
          <p:cNvSpPr/>
          <p:nvPr/>
        </p:nvSpPr>
        <p:spPr>
          <a:xfrm rot="16200000">
            <a:off x="5487473" y="-5492193"/>
            <a:ext cx="1254125" cy="12229070"/>
          </a:xfrm>
          <a:prstGeom prst="rect">
            <a:avLst/>
          </a:prstGeom>
          <a:solidFill>
            <a:schemeClr val="accent1">
              <a:lumMod val="20000"/>
              <a:lumOff val="80000"/>
              <a:alpha val="4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ru-RU" sz="1600"/>
          </a:p>
        </p:txBody>
      </p:sp>
      <p:pic>
        <p:nvPicPr>
          <p:cNvPr id="65" name="Рисунок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313" y="257175"/>
            <a:ext cx="717550" cy="815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7" name="TextBox 66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77493" y="334486"/>
            <a:ext cx="8105775" cy="523220"/>
          </a:xfrm>
          <a:prstGeom prst="rect">
            <a:avLst/>
          </a:prstGeom>
          <a:noFill/>
        </p:spPr>
        <p:txBody>
          <a:bodyPr anchor="ctr">
            <a:spAutoFit/>
          </a:bodyPr>
          <a:lstStyle/>
          <a:p>
            <a:pPr>
              <a:defRPr/>
            </a:pPr>
            <a:r>
              <a:rPr lang="ru-RU" sz="28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БИЗНЕС-МОДЕЛЬ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2458" y="1288961"/>
            <a:ext cx="11827084" cy="53091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Данный проект использует бизнес модель «Оцифровывание». Перевод реальных продуктов в цифровой формат.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Данный шаблон предполагает возможность превратить имеющиеся товары и услуги в цифровые аналоги,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 обеспечивает преимущество по сравнению с физическими продуктами, например, более быструю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 удобную дистрибуцию. В идеале оцифровывание товара или услуги не должно уменьшать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воспринимаемую потребительскую стоимость. Для этого шаблона бизнес-модели очень важна качественная система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поиска, фильтрации.</a:t>
            </a:r>
          </a:p>
          <a:p>
            <a:pPr>
              <a:spcBef>
                <a:spcPts val="600"/>
              </a:spcBef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Выгода от оцифрованных документов: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уменьшение нагрузки на бумажный архив и участок ксерокопирования;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возможность высвобождения архивных площадей;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сокращение расходов на содержание бумажных архивов.</a:t>
            </a:r>
          </a:p>
          <a:p>
            <a:pPr>
              <a:spcBef>
                <a:spcPts val="600"/>
              </a:spcBef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Этапы оцифрованных документов: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Экспертиза документов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— Сканирование</a:t>
            </a:r>
          </a:p>
          <a:p>
            <a:pPr>
              <a:spcBef>
                <a:spcPts val="600"/>
              </a:spcBef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Результатом оцифровки бумажных архивов являются электронные копии документов.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Сразу после того, как оцифровка архивов завершена, графические образы проходят автоматизированную обработку.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Монетизация данного программного средства будет производиться через продажу сканов архивных документов в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высоком разрешении. Цена на 1 экземпляр будет варьироваться в зависимости от разрешения документов и степени</a:t>
            </a:r>
          </a:p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его эксклюзивности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E68803-1925-654B-9030-485A64E3C90A}"/>
              </a:ext>
            </a:extLst>
          </p:cNvPr>
          <p:cNvSpPr txBox="1"/>
          <p:nvPr/>
        </p:nvSpPr>
        <p:spPr>
          <a:xfrm>
            <a:off x="1443293" y="118675"/>
            <a:ext cx="1477507" cy="27699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defRPr/>
            </a:pPr>
            <a:r>
              <a:rPr lang="ru-RU" sz="1200" b="1" spc="80" dirty="0">
                <a:solidFill>
                  <a:srgbClr val="00206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О ПРОДУКТЕ</a:t>
            </a:r>
          </a:p>
        </p:txBody>
      </p:sp>
      <p:sp>
        <p:nvSpPr>
          <p:cNvPr id="9" name="Прямоугольник 8"/>
          <p:cNvSpPr/>
          <p:nvPr/>
        </p:nvSpPr>
        <p:spPr>
          <a:xfrm>
            <a:off x="10764838" y="341770"/>
            <a:ext cx="12065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75000"/>
              </a:lnSpc>
              <a:defRPr/>
            </a:pPr>
            <a:r>
              <a:rPr lang="ru-RU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1314545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TM04033925[[fn=Капля]]</Template>
  <TotalTime>17422</TotalTime>
  <Words>606</Words>
  <Application>Microsoft Office PowerPoint</Application>
  <PresentationFormat>Широкоэкранный</PresentationFormat>
  <Paragraphs>121</Paragraphs>
  <Slides>10</Slides>
  <Notes>8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Calibri</vt:lpstr>
      <vt:lpstr>Times New Roman</vt:lpstr>
      <vt:lpstr>Arial</vt:lpstr>
      <vt:lpstr>Tahoma</vt:lpstr>
      <vt:lpstr>Calibri Light</vt:lpstr>
      <vt:lpstr>Ignis et Glacies Sharp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Nick Zimin</dc:creator>
  <cp:lastModifiedBy>Андрей Ромасенко</cp:lastModifiedBy>
  <cp:revision>890</cp:revision>
  <cp:lastPrinted>2019-09-30T09:52:41Z</cp:lastPrinted>
  <dcterms:created xsi:type="dcterms:W3CDTF">2019-02-14T15:03:49Z</dcterms:created>
  <dcterms:modified xsi:type="dcterms:W3CDTF">2021-07-05T07:33:04Z</dcterms:modified>
</cp:coreProperties>
</file>

<file path=docProps/thumbnail.jpeg>
</file>